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fif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5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90" r:id="rId14"/>
    <p:sldId id="291" r:id="rId15"/>
    <p:sldId id="292" r:id="rId16"/>
    <p:sldId id="293" r:id="rId17"/>
    <p:sldId id="267" r:id="rId18"/>
    <p:sldId id="294" r:id="rId19"/>
    <p:sldId id="268" r:id="rId20"/>
    <p:sldId id="297" r:id="rId21"/>
    <p:sldId id="298" r:id="rId22"/>
    <p:sldId id="296" r:id="rId23"/>
    <p:sldId id="269" r:id="rId24"/>
    <p:sldId id="271" r:id="rId25"/>
    <p:sldId id="299" r:id="rId26"/>
    <p:sldId id="273" r:id="rId27"/>
    <p:sldId id="274" r:id="rId28"/>
    <p:sldId id="275" r:id="rId29"/>
    <p:sldId id="300" r:id="rId30"/>
    <p:sldId id="277" r:id="rId31"/>
    <p:sldId id="301" r:id="rId32"/>
    <p:sldId id="304" r:id="rId33"/>
    <p:sldId id="276" r:id="rId34"/>
    <p:sldId id="305" r:id="rId35"/>
    <p:sldId id="279" r:id="rId36"/>
    <p:sldId id="306" r:id="rId37"/>
    <p:sldId id="280" r:id="rId38"/>
    <p:sldId id="281" r:id="rId39"/>
    <p:sldId id="295" r:id="rId40"/>
    <p:sldId id="307" r:id="rId41"/>
    <p:sldId id="282" r:id="rId42"/>
    <p:sldId id="283" r:id="rId43"/>
    <p:sldId id="308" r:id="rId44"/>
    <p:sldId id="284" r:id="rId45"/>
    <p:sldId id="285" r:id="rId46"/>
    <p:sldId id="302" r:id="rId47"/>
    <p:sldId id="303" r:id="rId48"/>
    <p:sldId id="310" r:id="rId49"/>
    <p:sldId id="311" r:id="rId50"/>
    <p:sldId id="286" r:id="rId51"/>
    <p:sldId id="287" r:id="rId52"/>
    <p:sldId id="313" r:id="rId53"/>
    <p:sldId id="314" r:id="rId54"/>
    <p:sldId id="288" r:id="rId55"/>
    <p:sldId id="289" r:id="rId56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Montserrat Light" panose="00000400000000000000" pitchFamily="2" charset="0"/>
      <p:regular r:id="rId62"/>
      <p:bold r:id="rId63"/>
      <p:italic r:id="rId64"/>
      <p:boldItalic r:id="rId65"/>
    </p:embeddedFont>
    <p:embeddedFont>
      <p:font typeface="Roboto Mono" panose="020B0604020202020204" charset="0"/>
      <p:regular r:id="rId66"/>
      <p:bold r:id="rId67"/>
      <p:italic r:id="rId68"/>
      <p:boldItalic r:id="rId69"/>
    </p:embeddedFont>
    <p:embeddedFont>
      <p:font typeface="Roboto Mono Light" panose="020B0604020202020204" charset="0"/>
      <p:regular r:id="rId70"/>
      <p:bold r:id="rId71"/>
      <p:italic r:id="rId72"/>
      <p:boldItalic r:id="rId73"/>
    </p:embeddedFont>
    <p:embeddedFont>
      <p:font typeface="Roboto Mono Medium" panose="020B0604020202020204" charset="0"/>
      <p:regular r:id="rId74"/>
      <p:bold r:id="rId75"/>
      <p:italic r:id="rId76"/>
      <p:boldItalic r:id="rId77"/>
    </p:embeddedFont>
    <p:embeddedFont>
      <p:font typeface="Sora" panose="020B0604020202020204" charset="0"/>
      <p:regular r:id="rId78"/>
      <p:bold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0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58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5.fntdata"/><Relationship Id="rId80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51da4399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1451da439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8346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6901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3657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5968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356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2ad2f66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42ad2f6649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62" name="Google Shape;262;g142ad2f6649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27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7612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4940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55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2ad2f6649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1" name="Google Shape;291;g142ad2f66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ad2f664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42ad2f664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98" name="Google Shape;298;g142ad2f6649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9730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51da43991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1451da4399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1112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69215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9664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2239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2ad2f664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142ad2f664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34" name="Google Shape;334;g142ad2f664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60329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5696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2ad2f664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42ad2f664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46" name="Google Shape;346;g142ad2f664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34256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42ad2f6649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142ad2f664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53150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51530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30076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3154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70" name="Google Shape;370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10448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94346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4" name="Google Shape;94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5" name="Google Shape;95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culator.net/bmi-calculator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f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_Worksheet.xls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non-parametric-tests-in-hypothesis-testing-138d585c3548" TargetMode="External"/><Relationship Id="rId7" Type="http://schemas.openxmlformats.org/officeDocument/2006/relationships/hyperlink" Target="https://seaborn.pydata.org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andas.pydata.org/" TargetMode="External"/><Relationship Id="rId5" Type="http://schemas.openxmlformats.org/officeDocument/2006/relationships/hyperlink" Target="https://stackoverflow.com/" TargetMode="External"/><Relationship Id="rId4" Type="http://schemas.openxmlformats.org/officeDocument/2006/relationships/hyperlink" Target="https://www.rumusstatistik.com/2016/11/uji-z-hipotesis-proporsi-dua-populasi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431013"/>
            <a:ext cx="9487800" cy="1898546"/>
            <a:chOff x="1352101" y="2247783"/>
            <a:chExt cx="9487800" cy="1898546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1446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Statistical Analysis for Insurance Customer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301" y="3743729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Probability Course - Sekolah Data Pacmann</a:t>
              </a:r>
              <a:endParaRPr sz="1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51da43991_0_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Variance of Charges</a:t>
            </a:r>
            <a:endParaRPr dirty="0"/>
          </a:p>
        </p:txBody>
      </p:sp>
      <p:sp>
        <p:nvSpPr>
          <p:cNvPr id="246" name="Google Shape;246;g1451da43991_0_0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c.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Apakah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variansi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data charges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dan non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?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Variansi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data charges pada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133.207.311,21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standard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sebesar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11.541,55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Variansi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data charges pada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35.925.420,50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standard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sebesar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5.993,78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ACF7D-559D-416E-4FD2-1F29226E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553" y="2521943"/>
            <a:ext cx="4619065" cy="3143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Data </a:t>
            </a:r>
            <a:endParaRPr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fi-FI" sz="2000" dirty="0">
                <a:solidFill>
                  <a:srgbClr val="103864"/>
                </a:solidFill>
                <a:latin typeface="Sora"/>
                <a:cs typeface="Sora"/>
              </a:rPr>
              <a:t>d. Apakah rata-rata umur perempuan dan laki-laki yang merokok sama?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Result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berumur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38.45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tahun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13.75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berumur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38.61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tahun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14.22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689BD5-2DAE-460F-4781-451353077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083" y="2474829"/>
            <a:ext cx="4989138" cy="31803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C33E4457-CF4E-1254-D178-75812D1A1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Charge </a:t>
            </a:r>
            <a:endParaRPr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fi-FI" sz="2000" dirty="0">
                <a:solidFill>
                  <a:srgbClr val="103864"/>
                </a:solidFill>
                <a:latin typeface="Sora"/>
                <a:cs typeface="Sora"/>
              </a:rPr>
              <a:t>e.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Mana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,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rata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?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Result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32.050,23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11.541,55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8.434,27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5.993,78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disimpulkan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rata-rata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dibanding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3E4457-CF4E-1254-D178-75812D1A1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237C1B-A8ED-FFC3-A3BD-EA41CE47D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3A28B-65F1-504D-E7E4-9A5A11227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553" y="2521943"/>
            <a:ext cx="4619065" cy="3143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080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Charge </a:t>
            </a:r>
            <a:endParaRPr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fi-FI" sz="2000" dirty="0">
                <a:solidFill>
                  <a:srgbClr val="103864"/>
                </a:solidFill>
                <a:latin typeface="Sora"/>
                <a:cs typeface="Sora"/>
              </a:rPr>
              <a:t>f.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Mana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,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rata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yang BMI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yang BMI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25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Result :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35.116,91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8.633,96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disimpulkan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rata-rata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dibanding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25 dan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tidak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terdapat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perbedaan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signifikan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terhadap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rata-rata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dan non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(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masuk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rentang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variance)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3E4457-CF4E-1254-D178-75812D1A1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237C1B-A8ED-FFC3-A3BD-EA41CE47D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D0ABF87-F136-CD2A-4382-3BFF909F3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B23ABCA-81F2-9C50-F391-BE4A3B5F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298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BMI </a:t>
            </a:r>
            <a:endParaRPr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fi-FI" sz="2000" dirty="0">
                <a:solidFill>
                  <a:srgbClr val="103864"/>
                </a:solidFill>
                <a:latin typeface="Sora"/>
                <a:cs typeface="Sora"/>
              </a:rPr>
              <a:t>g.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BMI mana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?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Result :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30.38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6.05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30.94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6.14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disimpulkan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tidak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terdapat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perbedaan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signifikan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terhadap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rata-rata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dan rata-rata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3E4457-CF4E-1254-D178-75812D1A1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237C1B-A8ED-FFC3-A3BD-EA41CE47D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D0ABF87-F136-CD2A-4382-3BFF909F3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B23ABCA-81F2-9C50-F391-BE4A3B5F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1BD5709-E633-7D0A-47D2-3A20C6303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651E0-9E93-FDB8-887A-CB7298536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640" y="2021541"/>
            <a:ext cx="4584651" cy="28529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4984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BMI </a:t>
            </a:r>
            <a:endParaRPr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532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fi-FI" sz="2000" dirty="0">
                <a:solidFill>
                  <a:srgbClr val="103864"/>
                </a:solidFill>
                <a:latin typeface="Sora"/>
                <a:cs typeface="Sora"/>
              </a:rPr>
              <a:t>h. </a:t>
            </a:r>
            <a:r>
              <a:rPr lang="nn-NO" sz="2000" dirty="0">
                <a:solidFill>
                  <a:srgbClr val="103864"/>
                </a:solidFill>
                <a:latin typeface="Sora"/>
                <a:cs typeface="Sora"/>
              </a:rPr>
              <a:t>BMI mana yang lebih tinggi, seseorang perokok atau non perokok?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Result :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30.71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tahun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6.32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30.65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tahun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6.04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disimpulkan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tidak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terdapat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perbedaan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signifikan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terhadap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rata-rata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dan rata-rata BMI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3E4457-CF4E-1254-D178-75812D1A1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237C1B-A8ED-FFC3-A3BD-EA41CE47D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D0ABF87-F136-CD2A-4382-3BFF909F3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B23ABCA-81F2-9C50-F391-BE4A3B5F0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1BD5709-E633-7D0A-47D2-3A20C6303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B842634-7217-6EE0-E03F-4DFE71FDF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9CF86-F8B5-55E6-CA2E-E847F0ABD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319" y="2047068"/>
            <a:ext cx="4699745" cy="30545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7913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Analysis - 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Interpretasi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/>
              <a:t>S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tatistik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/>
              <a:t>D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eskriptif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(I)</a:t>
            </a:r>
            <a:b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</a:br>
            <a:endParaRPr dirty="0"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15" y="1584375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dipakai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diambil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1.338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orang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39.21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mereka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30.66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orang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overweight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walaupun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u="sng" dirty="0" err="1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rentang</a:t>
            </a:r>
            <a:r>
              <a:rPr lang="en-US" sz="2000" u="sng" dirty="0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 normal (19-25)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…..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tepatnya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selisih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12.110,01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sangat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mencolok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11.541,55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5.993,78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…..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30.71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6.32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30.65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6.04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Hal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gender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30.94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6.14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30.38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6.05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yang relative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Analysis - 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Interpretasi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/>
              <a:t>S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tatistik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/>
              <a:t>D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eskriptif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(II)</a:t>
            </a:r>
            <a:b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</a:br>
            <a:endParaRPr dirty="0"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38.45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13.75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38.61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14.22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Adapun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35.116,91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8.633,96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32.050,23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)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dan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(̄x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8.434,27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rata-rata,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walaupun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cenderung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…..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indikasi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berpengaruh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lain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seperti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gender, BMI,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belum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dibuktikan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hubungan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233147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2ad2f6649_0_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Categorical Variables Analysis</a:t>
            </a:r>
            <a:endParaRPr sz="4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Proporsion</a:t>
            </a:r>
            <a:r>
              <a:rPr lang="en-US" dirty="0"/>
              <a:t> of gender</a:t>
            </a:r>
            <a:endParaRPr dirty="0"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401515" y="1584375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Gender mana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paling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13.956,75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12.971,03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altLang="en-US" sz="2000" b="1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12.569,58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11.128,70 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2000" b="1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dibanding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perempuan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6CB6F-645A-019A-F8F0-F65E5EAAB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950" y="2111619"/>
            <a:ext cx="4375150" cy="30067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983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Descriptive Statistic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Categorical Variables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Continuous Variables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Variables Correlation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Hypothesis Testing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Proporsion</a:t>
            </a:r>
            <a:r>
              <a:rPr lang="en-US" dirty="0"/>
              <a:t> of charges in each region</a:t>
            </a:r>
            <a:endParaRPr dirty="0"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414157" y="1332892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Bagaimana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region?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3C3C04-DD13-4F45-1262-0D711DA73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12" b="2496"/>
          <a:stretch/>
        </p:blipFill>
        <p:spPr>
          <a:xfrm>
            <a:off x="239985" y="1857614"/>
            <a:ext cx="2868793" cy="2890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2D055D-9D75-73B1-4742-AFBF920E6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449" y="1857613"/>
            <a:ext cx="2868793" cy="28923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EC258-7976-E351-4CEC-431098609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242" y="1857613"/>
            <a:ext cx="2868793" cy="2890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75C9E-98C4-B456-6693-750D4E5C8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2035" y="1841150"/>
            <a:ext cx="2868793" cy="29236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Google Shape;270;g142ad2f6649_0_104">
            <a:extLst>
              <a:ext uri="{FF2B5EF4-FFF2-40B4-BE49-F238E27FC236}">
                <a16:creationId xmlns:a16="http://schemas.microsoft.com/office/drawing/2014/main" id="{DD0B9B18-6859-83D7-23DD-98CF71E41EA9}"/>
              </a:ext>
            </a:extLst>
          </p:cNvPr>
          <p:cNvSpPr txBox="1"/>
          <p:nvPr/>
        </p:nvSpPr>
        <p:spPr>
          <a:xfrm>
            <a:off x="328792" y="5591949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positive skewed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central tendency 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prefer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median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" name="Google Shape;270;g142ad2f6649_0_104">
            <a:extLst>
              <a:ext uri="{FF2B5EF4-FFF2-40B4-BE49-F238E27FC236}">
                <a16:creationId xmlns:a16="http://schemas.microsoft.com/office/drawing/2014/main" id="{7216FB50-D289-B21B-15FF-67512F8E4AD0}"/>
              </a:ext>
            </a:extLst>
          </p:cNvPr>
          <p:cNvSpPr txBox="1"/>
          <p:nvPr/>
        </p:nvSpPr>
        <p:spPr>
          <a:xfrm>
            <a:off x="239985" y="4816200"/>
            <a:ext cx="28687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 = 10.057,65</a:t>
            </a:r>
          </a:p>
        </p:txBody>
      </p:sp>
      <p:sp>
        <p:nvSpPr>
          <p:cNvPr id="13" name="Google Shape;270;g142ad2f6649_0_104">
            <a:extLst>
              <a:ext uri="{FF2B5EF4-FFF2-40B4-BE49-F238E27FC236}">
                <a16:creationId xmlns:a16="http://schemas.microsoft.com/office/drawing/2014/main" id="{BD92D7F2-37F4-6A5A-6646-5DED4B2C3F3E}"/>
              </a:ext>
            </a:extLst>
          </p:cNvPr>
          <p:cNvSpPr txBox="1"/>
          <p:nvPr/>
        </p:nvSpPr>
        <p:spPr>
          <a:xfrm>
            <a:off x="3108778" y="4816200"/>
            <a:ext cx="28687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 = 8.965,80</a:t>
            </a:r>
          </a:p>
        </p:txBody>
      </p:sp>
      <p:sp>
        <p:nvSpPr>
          <p:cNvPr id="14" name="Google Shape;270;g142ad2f6649_0_104">
            <a:extLst>
              <a:ext uri="{FF2B5EF4-FFF2-40B4-BE49-F238E27FC236}">
                <a16:creationId xmlns:a16="http://schemas.microsoft.com/office/drawing/2014/main" id="{33C72522-7E05-9688-4A9A-74819D39C5A3}"/>
              </a:ext>
            </a:extLst>
          </p:cNvPr>
          <p:cNvSpPr txBox="1"/>
          <p:nvPr/>
        </p:nvSpPr>
        <p:spPr>
          <a:xfrm>
            <a:off x="5977571" y="4816200"/>
            <a:ext cx="28687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 = 9.294,13</a:t>
            </a:r>
          </a:p>
        </p:txBody>
      </p:sp>
      <p:sp>
        <p:nvSpPr>
          <p:cNvPr id="15" name="Google Shape;270;g142ad2f6649_0_104">
            <a:extLst>
              <a:ext uri="{FF2B5EF4-FFF2-40B4-BE49-F238E27FC236}">
                <a16:creationId xmlns:a16="http://schemas.microsoft.com/office/drawing/2014/main" id="{B8AC5071-85AE-E7B4-07AC-ECD654EBEFD1}"/>
              </a:ext>
            </a:extLst>
          </p:cNvPr>
          <p:cNvSpPr txBox="1"/>
          <p:nvPr/>
        </p:nvSpPr>
        <p:spPr>
          <a:xfrm>
            <a:off x="8921650" y="4816200"/>
            <a:ext cx="28687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ctr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 = 8.798,59</a:t>
            </a:r>
          </a:p>
        </p:txBody>
      </p:sp>
    </p:spTree>
    <p:extLst>
      <p:ext uri="{BB962C8B-B14F-4D97-AF65-F5344CB8AC3E}">
        <p14:creationId xmlns:p14="http://schemas.microsoft.com/office/powerpoint/2010/main" val="3195448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Proporsion</a:t>
            </a:r>
            <a:r>
              <a:rPr lang="en-US" dirty="0"/>
              <a:t> for each region</a:t>
            </a:r>
            <a:endParaRPr dirty="0"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401515" y="158437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309C3-31FA-EC6F-C621-D486C9406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11" y="2292221"/>
            <a:ext cx="386715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70;g142ad2f6649_0_104">
            <a:extLst>
              <a:ext uri="{FF2B5EF4-FFF2-40B4-BE49-F238E27FC236}">
                <a16:creationId xmlns:a16="http://schemas.microsoft.com/office/drawing/2014/main" id="{A08597F0-E16B-366C-273C-9AD61D9FE29B}"/>
              </a:ext>
            </a:extLst>
          </p:cNvPr>
          <p:cNvSpPr txBox="1"/>
          <p:nvPr/>
        </p:nvSpPr>
        <p:spPr>
          <a:xfrm>
            <a:off x="4929821" y="2292221"/>
            <a:ext cx="668115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usernya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sample.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Southeast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yang lain</a:t>
            </a:r>
          </a:p>
        </p:txBody>
      </p:sp>
    </p:spTree>
    <p:extLst>
      <p:ext uri="{BB962C8B-B14F-4D97-AF65-F5344CB8AC3E}">
        <p14:creationId xmlns:p14="http://schemas.microsoft.com/office/powerpoint/2010/main" val="2369631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Proporsion</a:t>
            </a:r>
            <a:r>
              <a:rPr lang="en-US" dirty="0"/>
              <a:t> of smokers and non smokers</a:t>
            </a:r>
            <a:endParaRPr dirty="0"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401515" y="1584375"/>
            <a:ext cx="614216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d. Mana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Jumlah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dalam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sample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274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proporsi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20%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Jumlah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non-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dalam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sample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1.064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proporsi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80%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Proporsi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non-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dibanding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A37C73-EADE-0F61-CDAF-E378BB881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338FA-8185-3A92-8134-052DECA01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647" y="1745709"/>
            <a:ext cx="5262860" cy="33665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Probability Female Given Smoker</a:t>
            </a:r>
            <a:endParaRPr dirty="0"/>
          </a:p>
        </p:txBody>
      </p:sp>
      <p:sp>
        <p:nvSpPr>
          <p:cNvPr id="282" name="Google Shape;282;g1451da43991_0_10"/>
          <p:cNvSpPr txBox="1"/>
          <p:nvPr/>
        </p:nvSpPr>
        <p:spPr>
          <a:xfrm>
            <a:off x="401515" y="1584375"/>
            <a:ext cx="11388900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pt-B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e. Berapa peluang seseorang tersebut adalah perempuan diketahui dia adalah perokok?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conditional probability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 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	= 0.4948 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	= 0.2048 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0.0860 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Perempuan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 = 0.0860 / 0.2048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=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0.4197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seseorang tersebut adalah perempuan diketahui dia adalah perokok adalah </a:t>
            </a:r>
            <a:r>
              <a:rPr lang="pt-B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0.4197</a:t>
            </a: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Probability Male Given Smoker</a:t>
            </a:r>
            <a:endParaRPr dirty="0"/>
          </a:p>
        </p:txBody>
      </p:sp>
      <p:sp>
        <p:nvSpPr>
          <p:cNvPr id="282" name="Google Shape;282;g1451da43991_0_10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pt-B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e. Berapa peluang seseorang tersebut adalah laki-laki diketahui dia adalah perokok?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conditional probability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 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	= 0.5052 	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	= 0.2048 	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0.1188	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 = 0.1188 / 0.2048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=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0.5803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seseorang tersebut adalah laki-laki diketahui dia adalah perokok adalah </a:t>
            </a:r>
            <a:r>
              <a:rPr lang="pt-B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0.5803</a:t>
            </a: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4273860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2ad2f6649_0_10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Analysis - </a:t>
            </a:r>
            <a:r>
              <a:rPr lang="en-US" sz="3200" dirty="0"/>
              <a:t>Categorical Variables</a:t>
            </a:r>
            <a:endParaRPr dirty="0"/>
          </a:p>
        </p:txBody>
      </p:sp>
      <p:sp>
        <p:nvSpPr>
          <p:cNvPr id="294" name="Google Shape;294;g142ad2f6649_0_109"/>
          <p:cNvSpPr txBox="1"/>
          <p:nvPr/>
        </p:nvSpPr>
        <p:spPr>
          <a:xfrm>
            <a:off x="401557" y="1273156"/>
            <a:ext cx="11388900" cy="532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13.956,75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12.971,03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12.569,58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11.128,70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).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Distribusi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untuk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setiap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regionnya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merupakan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distribusi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positive skewed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urutan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median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sebagai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berikut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, Northeast (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10.057,65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), Southeast (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9.294,13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, Northwest (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8.965,80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, Southwest (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Med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8.798,59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kecenderungan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daerah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Timur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barat.</a:t>
            </a:r>
          </a:p>
          <a:p>
            <a:pPr algn="just"/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…..</a:t>
            </a:r>
          </a:p>
          <a:p>
            <a:pPr algn="just"/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sample,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insurance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terurut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Southeast (n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364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&amp; P(x)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0.272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), Northwest (n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325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&amp; P(x)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0.243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), Southwest (n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325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&amp; P(x)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0.243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), dan Northeast (n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324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&amp; P(x)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242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</a:p>
          <a:p>
            <a:pPr algn="just"/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	…..</a:t>
            </a:r>
          </a:p>
          <a:p>
            <a:pPr algn="just"/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gendernya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kecenderungan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(P(A|B) =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0.5803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(P(A|B) =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0.4197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kecenderungan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2ad2f6649_0_6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Continuous Variables Analysis</a:t>
            </a:r>
            <a:endParaRPr sz="4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Joint PDF BMI and Charge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388943" y="1287882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1"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3CE482-4293-2BD1-0DF1-06D2C0E3A393}"/>
              </a:ext>
            </a:extLst>
          </p:cNvPr>
          <p:cNvGrpSpPr/>
          <p:nvPr/>
        </p:nvGrpSpPr>
        <p:grpSpPr>
          <a:xfrm>
            <a:off x="1042271" y="1826779"/>
            <a:ext cx="4161740" cy="4284909"/>
            <a:chOff x="437154" y="1786438"/>
            <a:chExt cx="4565376" cy="4700362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F708DD85-7FA7-0EFF-F752-9ECDC0B15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1601" y="1790077"/>
              <a:ext cx="2320927" cy="23399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1690AC8B-69C9-C245-E731-F3CCCB49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154" y="1786438"/>
              <a:ext cx="2244448" cy="23464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 descr="Chart, histogram&#10;&#10;Description automatically generated">
              <a:extLst>
                <a:ext uri="{FF2B5EF4-FFF2-40B4-BE49-F238E27FC236}">
                  <a16:creationId xmlns:a16="http://schemas.microsoft.com/office/drawing/2014/main" id="{06AEDA3D-B5B4-4293-E3C3-5477424E5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154" y="4135780"/>
              <a:ext cx="2244448" cy="23464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 descr="A picture containing rectangle&#10;&#10;Description automatically generated">
              <a:extLst>
                <a:ext uri="{FF2B5EF4-FFF2-40B4-BE49-F238E27FC236}">
                  <a16:creationId xmlns:a16="http://schemas.microsoft.com/office/drawing/2014/main" id="{598C66B2-A7A8-CA01-1EF0-563B51D3F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1602" y="4132905"/>
              <a:ext cx="2320928" cy="23538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7" name="Picture 1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4681F49-C859-681C-7F88-10A81242D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7991" y="2545749"/>
            <a:ext cx="3687923" cy="38105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49DFCD-E275-BADF-425D-46414F2B9F20}"/>
              </a:ext>
            </a:extLst>
          </p:cNvPr>
          <p:cNvSpPr txBox="1"/>
          <p:nvPr/>
        </p:nvSpPr>
        <p:spPr>
          <a:xfrm>
            <a:off x="6725647" y="1373324"/>
            <a:ext cx="45451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Joint PDF </a:t>
            </a:r>
            <a:r>
              <a:rPr lang="en-US" dirty="0" err="1"/>
              <a:t>antara</a:t>
            </a:r>
            <a:r>
              <a:rPr lang="en-US" dirty="0"/>
              <a:t> BMI dan Charge,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area under curve / volume </a:t>
            </a:r>
            <a:r>
              <a:rPr lang="en-US" dirty="0" err="1"/>
              <a:t>dibawah</a:t>
            </a:r>
            <a:r>
              <a:rPr lang="en-US" dirty="0"/>
              <a:t> </a:t>
            </a:r>
            <a:r>
              <a:rPr lang="en-US" dirty="0" err="1"/>
              <a:t>kurva</a:t>
            </a:r>
            <a:r>
              <a:rPr lang="en-US" dirty="0"/>
              <a:t>. </a:t>
            </a:r>
            <a:r>
              <a:rPr lang="en-US" dirty="0" err="1"/>
              <a:t>Probabilitas</a:t>
            </a:r>
            <a:r>
              <a:rPr lang="en-US" dirty="0"/>
              <a:t> </a:t>
            </a:r>
            <a:r>
              <a:rPr lang="en-US" dirty="0" err="1"/>
              <a:t>dihitung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variable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dicari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0"/>
            <a:ext cx="11401500" cy="169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400" dirty="0"/>
              <a:t>Probability of someone has high charges</a:t>
            </a:r>
            <a:br>
              <a:rPr lang="en-US" sz="2400" dirty="0"/>
            </a:br>
            <a:r>
              <a:rPr lang="en-US" sz="2400" dirty="0"/>
              <a:t> given he’s a smoker an BMI &gt; 25</a:t>
            </a:r>
            <a:endParaRPr sz="24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388943" y="1386579"/>
            <a:ext cx="616619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1">
              <a:buClr>
                <a:srgbClr val="103864"/>
              </a:buClr>
              <a:buSzPts val="2000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 kemungkin terjadi, seorang perokok dengan BMI diatas 25 akan mendapatkan</a:t>
            </a:r>
          </a:p>
          <a:p>
            <a:pPr marL="101600" lvl="1">
              <a:buClr>
                <a:srgbClr val="103864"/>
              </a:buClr>
              <a:buSzPts val="2000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 kesehatan di atas 16.700.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782F83-7ADD-21AC-C361-FB0B4B337598}"/>
              </a:ext>
            </a:extLst>
          </p:cNvPr>
          <p:cNvSpPr txBox="1"/>
          <p:nvPr/>
        </p:nvSpPr>
        <p:spPr>
          <a:xfrm>
            <a:off x="401487" y="2292221"/>
            <a:ext cx="656537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	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	= n(A) / n(S) = 334 / 1.338 	=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0.2496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(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&gt; 16.700)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	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	= n(B) / n(S) = 219 / 1.338 	=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0.1637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(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25)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16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0.1607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 	= 0.1607 / 0.1637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=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0.9817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16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seseorang tersebut perokok dengan BMI diatas 25 akan mendapatkan tagihan kesehatan diatas 16.700 adalah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0.9817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85BB9C1-4C47-9679-EE1F-710D73D18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495" y="2202258"/>
            <a:ext cx="2631923" cy="28637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5B2D391E-8769-8EDE-FC6B-9BDED0FF4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0" y="2202258"/>
            <a:ext cx="2713893" cy="28680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4097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51da43991_0_2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Probability of someone has high charges given he’s a smoker</a:t>
            </a:r>
            <a:endParaRPr sz="2800" dirty="0"/>
          </a:p>
        </p:txBody>
      </p:sp>
      <p:sp>
        <p:nvSpPr>
          <p:cNvPr id="318" name="Google Shape;318;g1451da43991_0_20"/>
          <p:cNvSpPr txBox="1"/>
          <p:nvPr/>
        </p:nvSpPr>
        <p:spPr>
          <a:xfrm>
            <a:off x="401487" y="1407427"/>
            <a:ext cx="687739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Berapa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acak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kesehatannya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endParaRPr lang="en-US" sz="2000" dirty="0">
              <a:solidFill>
                <a:srgbClr val="103864"/>
              </a:solidFill>
              <a:latin typeface="Sora"/>
              <a:cs typeface="Sor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409DCF-C9C0-7DED-1EF7-9257543F1219}"/>
              </a:ext>
            </a:extLst>
          </p:cNvPr>
          <p:cNvSpPr txBox="1"/>
          <p:nvPr/>
        </p:nvSpPr>
        <p:spPr>
          <a:xfrm>
            <a:off x="401487" y="2292221"/>
            <a:ext cx="656537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	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	= n(A) / n(S) = 334 / 1.338 	=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0.2496 		(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&gt; 16.700)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	= n(B) / n(S) = 274 / 1.338 	=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0.2048 		(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0.1898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 	= 0.1898 / 0.2048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=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0.9270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16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seseorang tersebut perokok akan mendapatkan tagihan kesehatan diatas 16.700 adalah </a:t>
            </a:r>
            <a:r>
              <a:rPr lang="en-US" sz="16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0.9270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41D8AA6B-45C8-0BBA-7700-A37E6E56E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342" y="2423049"/>
            <a:ext cx="2655513" cy="28893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D5F31132-8830-E979-9DC0-F2A3B5641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0085" y="2423049"/>
            <a:ext cx="2734038" cy="2889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Probability charges given BMI (1)</a:t>
            </a:r>
            <a:endParaRPr dirty="0"/>
          </a:p>
        </p:txBody>
      </p:sp>
      <p:sp>
        <p:nvSpPr>
          <p:cNvPr id="312" name="Google Shape;312;g142ad2f6649_0_119"/>
          <p:cNvSpPr txBox="1"/>
          <p:nvPr/>
        </p:nvSpPr>
        <p:spPr>
          <a:xfrm>
            <a:off x="388943" y="1446488"/>
            <a:ext cx="499585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 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16.7k,</a:t>
            </a:r>
          </a:p>
        </p:txBody>
      </p:sp>
      <p:sp>
        <p:nvSpPr>
          <p:cNvPr id="2" name="Google Shape;312;g142ad2f6649_0_119">
            <a:extLst>
              <a:ext uri="{FF2B5EF4-FFF2-40B4-BE49-F238E27FC236}">
                <a16:creationId xmlns:a16="http://schemas.microsoft.com/office/drawing/2014/main" id="{ED02A35F-F1CB-938D-6C08-AEB11FEB9A34}"/>
              </a:ext>
            </a:extLst>
          </p:cNvPr>
          <p:cNvSpPr txBox="1"/>
          <p:nvPr/>
        </p:nvSpPr>
        <p:spPr>
          <a:xfrm>
            <a:off x="6426886" y="1446487"/>
            <a:ext cx="499585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endParaRPr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C5B94-E5BD-FAAD-8CC8-B5648CE137C9}"/>
              </a:ext>
            </a:extLst>
          </p:cNvPr>
          <p:cNvSpPr txBox="1"/>
          <p:nvPr/>
        </p:nvSpPr>
        <p:spPr>
          <a:xfrm>
            <a:off x="401487" y="2292221"/>
            <a:ext cx="546228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= n(A) / n(S) = 334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0.2496 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16.7k)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= n(B) / n(S) = 1094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0.8169 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0.2115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= 0.2115 / 0.8169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0.2589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adalah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0.2589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726ED-8A45-9B05-0667-F2FE7D8A0399}"/>
              </a:ext>
            </a:extLst>
          </p:cNvPr>
          <p:cNvSpPr txBox="1"/>
          <p:nvPr/>
        </p:nvSpPr>
        <p:spPr>
          <a:xfrm>
            <a:off x="6426886" y="2292221"/>
            <a:ext cx="546228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= n(A) / n(S) = 334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0.2496 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16.7k)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= n(B) / n(S) = 245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0.1831 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&lt; 25)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0.0381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 	= 0.0381 / 0.1831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0.2082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eseorang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adalah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0.2082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11DF90-DAC2-C2EA-33F8-4F87EE299322}"/>
              </a:ext>
            </a:extLst>
          </p:cNvPr>
          <p:cNvSpPr txBox="1"/>
          <p:nvPr/>
        </p:nvSpPr>
        <p:spPr>
          <a:xfrm>
            <a:off x="1310600" y="5507874"/>
            <a:ext cx="99277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103864"/>
                </a:solidFill>
                <a:latin typeface="Sora"/>
                <a:cs typeface="Sora"/>
              </a:rPr>
              <a:t>Peluang</a:t>
            </a:r>
            <a:r>
              <a:rPr lang="en-US" dirty="0"/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16.7k </a:t>
            </a:r>
            <a:r>
              <a:rPr lang="en-US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lebih</a:t>
            </a:r>
            <a:r>
              <a:rPr lang="en-US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tinggi</a:t>
            </a:r>
            <a:r>
              <a:rPr lang="en-US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dibanding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dibawah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16.7k </a:t>
            </a:r>
            <a:endParaRPr lang="en-US" dirty="0">
              <a:solidFill>
                <a:srgbClr val="103864"/>
              </a:solidFill>
              <a:latin typeface="Sora"/>
              <a:cs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600939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Probability charges given BMI (2)</a:t>
            </a:r>
            <a:endParaRPr dirty="0"/>
          </a:p>
        </p:txBody>
      </p:sp>
      <p:sp>
        <p:nvSpPr>
          <p:cNvPr id="312" name="Google Shape;312;g142ad2f6649_0_119"/>
          <p:cNvSpPr txBox="1"/>
          <p:nvPr/>
        </p:nvSpPr>
        <p:spPr>
          <a:xfrm>
            <a:off x="388943" y="1446488"/>
            <a:ext cx="499585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 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16.7k,</a:t>
            </a:r>
          </a:p>
        </p:txBody>
      </p:sp>
      <p:sp>
        <p:nvSpPr>
          <p:cNvPr id="2" name="Google Shape;312;g142ad2f6649_0_119">
            <a:extLst>
              <a:ext uri="{FF2B5EF4-FFF2-40B4-BE49-F238E27FC236}">
                <a16:creationId xmlns:a16="http://schemas.microsoft.com/office/drawing/2014/main" id="{ED02A35F-F1CB-938D-6C08-AEB11FEB9A34}"/>
              </a:ext>
            </a:extLst>
          </p:cNvPr>
          <p:cNvSpPr txBox="1"/>
          <p:nvPr/>
        </p:nvSpPr>
        <p:spPr>
          <a:xfrm>
            <a:off x="6426886" y="1446487"/>
            <a:ext cx="499585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endParaRPr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682E22F-0337-D34E-4A8C-77065A21F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13" y="2427327"/>
            <a:ext cx="2829734" cy="3078944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3FB0359-D9D3-2220-AF3A-B798CD911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191" y="2515757"/>
            <a:ext cx="2748462" cy="2990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006F2E-02D6-20D8-4DE2-4F0E9E015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144" y="2427327"/>
            <a:ext cx="2829734" cy="3078944"/>
          </a:xfrm>
          <a:prstGeom prst="rect">
            <a:avLst/>
          </a:prstGeom>
        </p:spPr>
      </p:pic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C1371D54-C83F-E086-15C3-1306FD338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47" y="2549185"/>
            <a:ext cx="2829734" cy="29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87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Probability charges given BMI &amp; smoker (1)</a:t>
            </a:r>
            <a:endParaRPr dirty="0"/>
          </a:p>
        </p:txBody>
      </p:sp>
      <p:sp>
        <p:nvSpPr>
          <p:cNvPr id="312" name="Google Shape;312;g142ad2f6649_0_119"/>
          <p:cNvSpPr txBox="1"/>
          <p:nvPr/>
        </p:nvSpPr>
        <p:spPr>
          <a:xfrm>
            <a:off x="401543" y="1475518"/>
            <a:ext cx="569445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 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16.7k,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Google Shape;312;g142ad2f6649_0_119">
            <a:extLst>
              <a:ext uri="{FF2B5EF4-FFF2-40B4-BE49-F238E27FC236}">
                <a16:creationId xmlns:a16="http://schemas.microsoft.com/office/drawing/2014/main" id="{CC184F3B-C92A-ABF2-F39A-DA48B3967645}"/>
              </a:ext>
            </a:extLst>
          </p:cNvPr>
          <p:cNvSpPr txBox="1"/>
          <p:nvPr/>
        </p:nvSpPr>
        <p:spPr>
          <a:xfrm>
            <a:off x="6089693" y="1402946"/>
            <a:ext cx="569445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endParaRPr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7BA0A-3BAC-ACBC-D074-375519988DEB}"/>
              </a:ext>
            </a:extLst>
          </p:cNvPr>
          <p:cNvSpPr txBox="1"/>
          <p:nvPr/>
        </p:nvSpPr>
        <p:spPr>
          <a:xfrm>
            <a:off x="401487" y="2292221"/>
            <a:ext cx="546228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= n(A) / n(S) = 334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0.2496 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16.7k)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= n(B) / n(S) = 215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0.1637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dan 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0.1607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= 0.1607 / 0.1637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0.9817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adalah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0.9817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EE223-4F7E-C4BF-24FC-331D5081AAC0}"/>
              </a:ext>
            </a:extLst>
          </p:cNvPr>
          <p:cNvSpPr txBox="1"/>
          <p:nvPr/>
        </p:nvSpPr>
        <p:spPr>
          <a:xfrm>
            <a:off x="6426886" y="2292221"/>
            <a:ext cx="546228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	= P(A Π B) / P (B)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P(A) 	= n(A) / n(S) = 334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0.2496 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 16.7k)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P(B) 	= n(B) / n(S) = 68 / 1.338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0.6532 		(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dan non </a:t>
            </a:r>
            <a:r>
              <a:rPr lang="en-US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 Π B) 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0.0508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P(A|B) 	= 0.0508 / 0.6532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=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0.0778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eseorang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perokokdengan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1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r>
              <a:rPr lang="pt-BR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adalah </a:t>
            </a:r>
            <a:r>
              <a:rPr lang="en-US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0.0778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38006-E943-DE09-0493-B50FA8990AFA}"/>
              </a:ext>
            </a:extLst>
          </p:cNvPr>
          <p:cNvSpPr txBox="1"/>
          <p:nvPr/>
        </p:nvSpPr>
        <p:spPr>
          <a:xfrm>
            <a:off x="1296086" y="5616208"/>
            <a:ext cx="99277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103864"/>
                </a:solidFill>
                <a:latin typeface="Sora"/>
                <a:cs typeface="Sora"/>
              </a:rPr>
              <a:t>Peluang</a:t>
            </a:r>
            <a:r>
              <a:rPr lang="en-US" dirty="0"/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16.7k </a:t>
            </a:r>
            <a:r>
              <a:rPr lang="en-US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lebih</a:t>
            </a:r>
            <a:r>
              <a:rPr lang="en-US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tinggi</a:t>
            </a:r>
            <a:r>
              <a:rPr lang="en-US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dibanding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non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dibawah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16.7k </a:t>
            </a:r>
            <a:endParaRPr lang="en-US" dirty="0">
              <a:solidFill>
                <a:srgbClr val="103864"/>
              </a:solidFill>
              <a:latin typeface="Sora"/>
              <a:cs typeface="Sor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Probability charges given BMI &amp; smoker (2)</a:t>
            </a:r>
            <a:endParaRPr dirty="0"/>
          </a:p>
        </p:txBody>
      </p:sp>
      <p:sp>
        <p:nvSpPr>
          <p:cNvPr id="312" name="Google Shape;312;g142ad2f6649_0_119"/>
          <p:cNvSpPr txBox="1"/>
          <p:nvPr/>
        </p:nvSpPr>
        <p:spPr>
          <a:xfrm>
            <a:off x="401543" y="1475518"/>
            <a:ext cx="569445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 yang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16.7k,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Google Shape;312;g142ad2f6649_0_119">
            <a:extLst>
              <a:ext uri="{FF2B5EF4-FFF2-40B4-BE49-F238E27FC236}">
                <a16:creationId xmlns:a16="http://schemas.microsoft.com/office/drawing/2014/main" id="{CC184F3B-C92A-ABF2-F39A-DA48B3967645}"/>
              </a:ext>
            </a:extLst>
          </p:cNvPr>
          <p:cNvSpPr txBox="1"/>
          <p:nvPr/>
        </p:nvSpPr>
        <p:spPr>
          <a:xfrm>
            <a:off x="6089693" y="1402946"/>
            <a:ext cx="569445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endParaRPr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939566B-1EB9-8E60-416A-F99ED8EA0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600" y="2570639"/>
            <a:ext cx="2740553" cy="2896266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8A6A91D9-3C04-1F3C-B55D-BF58CD91A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47" y="2484997"/>
            <a:ext cx="2740553" cy="298190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9FFE179-2493-10F4-C8E5-1493BB328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368" y="2570639"/>
            <a:ext cx="2621202" cy="2843967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5AECCF0F-56A7-0F71-F141-A0768B043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6921" y="2637628"/>
            <a:ext cx="2613776" cy="27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85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Analysis – Continues Variable (I)</a:t>
            </a:r>
            <a:endParaRPr dirty="0"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1" algn="just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 continues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normal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charge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positive skew.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menghitung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volume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kurva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101600" lvl="1" algn="just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…..</a:t>
            </a:r>
          </a:p>
          <a:p>
            <a:pPr marL="101600" lvl="1" algn="just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conditional probability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distibusi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bimodal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puncak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 kejadian seorang perokok dengan BMI diatas 25 akan mendapatkan tagihan kesehatan di atas 16.700 adalah </a:t>
            </a:r>
            <a:r>
              <a:rPr lang="sv-SE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0.9817 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 kemungkinan tersebut </a:t>
            </a:r>
            <a:r>
              <a:rPr lang="sv-SE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sangat tinggi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101600" lvl="1" algn="just">
              <a:buClr>
                <a:srgbClr val="103864"/>
              </a:buClr>
              <a:buSzPts val="2000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.....</a:t>
            </a:r>
          </a:p>
          <a:p>
            <a:pPr marL="101600" lvl="1" algn="just">
              <a:buClr>
                <a:srgbClr val="103864"/>
              </a:buClr>
              <a:buSzPts val="2000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Sedangkan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acak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kesehatannya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0.9268.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BMI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berpengaruh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walaupun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sangat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</a:rPr>
              <a:t>16.7k</a:t>
            </a: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i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Analysis – Continues Variable (II)</a:t>
            </a:r>
            <a:endParaRPr dirty="0"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401515" y="1584375"/>
            <a:ext cx="11388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1" algn="just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(P(x) = 0.2589)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(P(x) = 0.2082)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(P(x) = 0.9817)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(P(x) = 0.0778)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1587872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2ad2f6649_0_1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Variables Correlation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Correlation </a:t>
            </a:r>
            <a:endParaRPr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388943" y="1140623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keterhubungan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kondisi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A8E64EB-1A73-5CA3-DD38-949977C9B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90" y="1994022"/>
            <a:ext cx="6297892" cy="4686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CD2531-DAAF-AD42-414B-0A5C7B171946}"/>
              </a:ext>
            </a:extLst>
          </p:cNvPr>
          <p:cNvSpPr txBox="1"/>
          <p:nvPr/>
        </p:nvSpPr>
        <p:spPr>
          <a:xfrm>
            <a:off x="6940550" y="1994022"/>
            <a:ext cx="4749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Strong Correlation (+) (&gt; 0.75):</a:t>
            </a:r>
          </a:p>
          <a:p>
            <a:pPr marL="342900" indent="-342900">
              <a:buAutoNum type="arabicPeriod"/>
            </a:pPr>
            <a:r>
              <a:rPr lang="en-US" dirty="0" err="1"/>
              <a:t>Smoking_Yes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Charge</a:t>
            </a:r>
          </a:p>
          <a:p>
            <a:endParaRPr lang="en-US" dirty="0"/>
          </a:p>
          <a:p>
            <a:r>
              <a:rPr lang="en-US" b="1" dirty="0"/>
              <a:t>Weak Correlation (+) (0.10&lt;x&lt;0.75):</a:t>
            </a:r>
          </a:p>
          <a:p>
            <a:pPr marL="342900" indent="-342900">
              <a:buAutoNum type="arabicPeriod"/>
            </a:pPr>
            <a:r>
              <a:rPr lang="en-US" dirty="0"/>
              <a:t>Age </a:t>
            </a:r>
            <a:r>
              <a:rPr lang="en-US" dirty="0">
                <a:sym typeface="Wingdings" panose="05000000000000000000" pitchFamily="2" charset="2"/>
              </a:rPr>
              <a:t> Charge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BMI  Charge</a:t>
            </a:r>
          </a:p>
          <a:p>
            <a:pPr marL="342900" indent="-342900">
              <a:buAutoNum type="arabicPeriod"/>
            </a:pPr>
            <a:r>
              <a:rPr lang="en-US" dirty="0" err="1">
                <a:sym typeface="Wingdings" panose="05000000000000000000" pitchFamily="2" charset="2"/>
              </a:rPr>
              <a:t>Region_Southeast</a:t>
            </a:r>
            <a:r>
              <a:rPr lang="en-US" dirty="0">
                <a:sym typeface="Wingdings" panose="05000000000000000000" pitchFamily="2" charset="2"/>
              </a:rPr>
              <a:t>  BMI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BMI  Age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r>
              <a:rPr lang="en-US" b="1" dirty="0"/>
              <a:t>Strong Correlation (-) (&lt; -0.75):</a:t>
            </a:r>
          </a:p>
          <a:p>
            <a:pPr marL="342900" indent="-342900">
              <a:buAutoNum type="arabicPeriod"/>
            </a:pPr>
            <a:r>
              <a:rPr lang="en-US" dirty="0" err="1"/>
              <a:t>Smoking_No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Charge</a:t>
            </a:r>
          </a:p>
          <a:p>
            <a:endParaRPr lang="en-US" dirty="0"/>
          </a:p>
          <a:p>
            <a:r>
              <a:rPr lang="en-US" b="1" dirty="0"/>
              <a:t>Weak Correlation (+) (-0.75 &gt; x &gt; 0.10):</a:t>
            </a:r>
          </a:p>
          <a:p>
            <a:pPr marL="342900" indent="-342900">
              <a:buAutoNum type="arabicPeriod"/>
            </a:pPr>
            <a:r>
              <a:rPr lang="en-US" dirty="0" err="1"/>
              <a:t>Region_x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Region_y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No Correlation:</a:t>
            </a:r>
          </a:p>
          <a:p>
            <a:r>
              <a:rPr lang="en-US" dirty="0">
                <a:sym typeface="Wingdings" panose="05000000000000000000" pitchFamily="2" charset="2"/>
              </a:rPr>
              <a:t>Others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Correlation </a:t>
            </a:r>
            <a:endParaRPr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388943" y="1140623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keterhubungan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kondisi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70E1EA-34A4-99E8-58BC-E40733DC109A}"/>
              </a:ext>
            </a:extLst>
          </p:cNvPr>
          <p:cNvGrpSpPr/>
          <p:nvPr/>
        </p:nvGrpSpPr>
        <p:grpSpPr>
          <a:xfrm>
            <a:off x="1326903" y="1997105"/>
            <a:ext cx="9538194" cy="2863790"/>
            <a:chOff x="309282" y="1997105"/>
            <a:chExt cx="9538194" cy="28637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89A626-DAF0-1220-FE40-9A9F9818E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282" y="1997105"/>
              <a:ext cx="8386482" cy="28637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CA07E5-A914-85B1-B78E-7D223C378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32985" y="2024001"/>
              <a:ext cx="1214491" cy="2790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729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Analysis – Variable </a:t>
            </a:r>
            <a:r>
              <a:rPr lang="en-US" dirty="0" err="1"/>
              <a:t>Corelation</a:t>
            </a:r>
            <a:endParaRPr dirty="0"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401515" y="1584375"/>
            <a:ext cx="11388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1" algn="just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heatmap correlation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seaborn,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terkait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Strong Correlation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variable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smoker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weak correlation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charges.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weak correlation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lain. Hal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Region</a:t>
            </a:r>
            <a:r>
              <a:rPr lang="en-US" sz="2000" dirty="0" err="1">
                <a:sym typeface="Wingdings" panose="05000000000000000000" pitchFamily="2" charset="2"/>
              </a:rPr>
              <a:t>_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Southeast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dimana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weak correlation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Masing-masing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negative weak correlation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disebutkan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lain</a:t>
            </a:r>
            <a:endParaRPr lang="en-US" sz="2000" i="1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1" algn="just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09790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 motivating background to do this project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ad2f6649_0_6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Hypothesis Testing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Testing Hypotheses About the Mean</a:t>
            </a:r>
            <a:endParaRPr dirty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1EFFF20-4B67-D271-74C1-E8F65BB80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7" y="1364542"/>
            <a:ext cx="9731188" cy="531044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189088B-5861-2804-0881-164339B02449}"/>
              </a:ext>
            </a:extLst>
          </p:cNvPr>
          <p:cNvSpPr/>
          <p:nvPr/>
        </p:nvSpPr>
        <p:spPr>
          <a:xfrm>
            <a:off x="4659406" y="5620871"/>
            <a:ext cx="1436594" cy="1163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10EA16-41A8-F7CD-5407-A34A404CE03A}"/>
              </a:ext>
            </a:extLst>
          </p:cNvPr>
          <p:cNvSpPr/>
          <p:nvPr/>
        </p:nvSpPr>
        <p:spPr>
          <a:xfrm>
            <a:off x="6559924" y="5511821"/>
            <a:ext cx="1436594" cy="1163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976D0-6012-4636-B3A4-05B125B531AB}"/>
              </a:ext>
            </a:extLst>
          </p:cNvPr>
          <p:cNvSpPr txBox="1"/>
          <p:nvPr/>
        </p:nvSpPr>
        <p:spPr>
          <a:xfrm>
            <a:off x="8458200" y="5775409"/>
            <a:ext cx="2991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: https://towardsdatascience.com/non-parametric-tests-in-hypothesis-testing-138d585c3548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Smoker’s charges are higher than non smoker’s</a:t>
            </a:r>
            <a:endParaRPr dirty="0"/>
          </a:p>
        </p:txBody>
      </p:sp>
      <p:sp>
        <p:nvSpPr>
          <p:cNvPr id="2" name="Google Shape;360;g142ad2f6649_0_134">
            <a:extLst>
              <a:ext uri="{FF2B5EF4-FFF2-40B4-BE49-F238E27FC236}">
                <a16:creationId xmlns:a16="http://schemas.microsoft.com/office/drawing/2014/main" id="{7B3235D9-F750-6020-BF57-691F434847C5}"/>
              </a:ext>
            </a:extLst>
          </p:cNvPr>
          <p:cNvSpPr txBox="1"/>
          <p:nvPr/>
        </p:nvSpPr>
        <p:spPr>
          <a:xfrm>
            <a:off x="419424" y="1342328"/>
            <a:ext cx="6765767" cy="569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&gt;=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(Null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&lt;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(Alternative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2"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0.05		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Taraf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Nilai p-value yang 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didapatkan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adalah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1.000 (Uji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sisi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kiri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)</a:t>
            </a:r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Karena p-value  &gt; </a:t>
            </a:r>
            <a:r>
              <a:rPr lang="el-GR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maka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gagal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tolak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Ho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karena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belum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cukup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bukti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statistik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untuk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membuktikan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klaim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tersebut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(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asumsi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/>
                <a:cs typeface="Sora"/>
                <a:sym typeface="Sora"/>
              </a:rPr>
              <a:t>t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agihan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  <a:r>
              <a:rPr lang="en-US" sz="1800" dirty="0">
                <a:solidFill>
                  <a:srgbClr val="103864"/>
                </a:solidFill>
                <a:latin typeface="Sora" panose="020B0604020202020204" charset="0"/>
              </a:rPr>
              <a:t>. 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103864"/>
                </a:solidFill>
                <a:latin typeface="Sora" panose="020B0604020202020204" charset="0"/>
              </a:rPr>
              <a:t>Menggunakan</a:t>
            </a:r>
            <a:r>
              <a:rPr lang="en-US" sz="1800" dirty="0">
                <a:solidFill>
                  <a:srgbClr val="103864"/>
                </a:solidFill>
                <a:latin typeface="Sora" panose="020B0604020202020204" charset="0"/>
              </a:rPr>
              <a:t> uji non parametric </a:t>
            </a:r>
            <a:r>
              <a:rPr lang="en-US" sz="1800" b="1" dirty="0" err="1">
                <a:solidFill>
                  <a:srgbClr val="103864"/>
                </a:solidFill>
                <a:latin typeface="Sora" panose="020B0604020202020204" charset="0"/>
              </a:rPr>
              <a:t>mann-whitney</a:t>
            </a:r>
            <a:r>
              <a:rPr lang="en-US" sz="1800" b="1" dirty="0">
                <a:solidFill>
                  <a:srgbClr val="103864"/>
                </a:solidFill>
                <a:latin typeface="Sora" panose="020B0604020202020204" charset="0"/>
              </a:rPr>
              <a:t> test</a:t>
            </a:r>
            <a:r>
              <a:rPr lang="en-US" sz="1800" dirty="0">
                <a:solidFill>
                  <a:srgbClr val="103864"/>
                </a:solidFill>
                <a:latin typeface="Sora" panose="020B0604020202020204" charset="0"/>
              </a:rPr>
              <a:t> </a:t>
            </a:r>
            <a:endParaRPr lang="en-US" sz="1800" b="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7F54E74-FF74-4014-DE18-F574B58F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85" y="2386853"/>
            <a:ext cx="4296446" cy="27388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A3489F-7DCD-C6F9-1D0A-381BF2D11E38}"/>
              </a:ext>
            </a:extLst>
          </p:cNvPr>
          <p:cNvSpPr txBox="1"/>
          <p:nvPr/>
        </p:nvSpPr>
        <p:spPr>
          <a:xfrm>
            <a:off x="8498541" y="3756280"/>
            <a:ext cx="9076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smoker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0CDA69-1CB3-B372-BF27-E5C93D79AD2F}"/>
              </a:ext>
            </a:extLst>
          </p:cNvPr>
          <p:cNvSpPr txBox="1"/>
          <p:nvPr/>
        </p:nvSpPr>
        <p:spPr>
          <a:xfrm>
            <a:off x="9581708" y="4353951"/>
            <a:ext cx="6173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nonsmoker</a:t>
            </a:r>
          </a:p>
        </p:txBody>
      </p:sp>
    </p:spTree>
    <p:extLst>
      <p:ext uri="{BB962C8B-B14F-4D97-AF65-F5344CB8AC3E}">
        <p14:creationId xmlns:p14="http://schemas.microsoft.com/office/powerpoint/2010/main" val="555099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2ad2f6649_0_13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Hypothesis Testing #2</a:t>
            </a:r>
            <a:endParaRPr dirty="0"/>
          </a:p>
        </p:txBody>
      </p:sp>
      <p:sp>
        <p:nvSpPr>
          <p:cNvPr id="360" name="Google Shape;360;g142ad2f6649_0_134"/>
          <p:cNvSpPr txBox="1"/>
          <p:nvPr/>
        </p:nvSpPr>
        <p:spPr>
          <a:xfrm>
            <a:off x="388942" y="1520331"/>
            <a:ext cx="8069257" cy="6001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&gt;=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(Null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&lt;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(Alternative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2"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0.05		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Taraf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4572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Nilai p-value yang 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didapatkan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adalah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0.9968 (Uji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sisi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kiri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)</a:t>
            </a:r>
          </a:p>
          <a:p>
            <a:pPr marL="457200" algn="just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Karena p-value  &gt; </a:t>
            </a:r>
            <a:r>
              <a:rPr lang="el-GR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maka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gagal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tolak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Ho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karena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belum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cukup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bukti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statistik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untuk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membuktikan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klaim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tersebut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(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asumsi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/>
                <a:cs typeface="Sora"/>
                <a:sym typeface="Sora"/>
              </a:rPr>
              <a:t>t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agihan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  <a:endParaRPr lang="en-US" sz="1800" b="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03864"/>
                </a:solidFill>
                <a:latin typeface="Sora" panose="020B0604020202020204" charset="0"/>
              </a:rPr>
              <a:t>Menggunakan</a:t>
            </a:r>
            <a:r>
              <a:rPr lang="en-US" sz="1800" dirty="0">
                <a:solidFill>
                  <a:srgbClr val="103864"/>
                </a:solidFill>
                <a:latin typeface="Sora" panose="020B0604020202020204" charset="0"/>
              </a:rPr>
              <a:t> uji non parametric </a:t>
            </a:r>
            <a:r>
              <a:rPr lang="en-US" sz="1800" b="1" dirty="0" err="1">
                <a:solidFill>
                  <a:srgbClr val="103864"/>
                </a:solidFill>
                <a:latin typeface="Sora" panose="020B0604020202020204" charset="0"/>
              </a:rPr>
              <a:t>mann-whitney</a:t>
            </a:r>
            <a:r>
              <a:rPr lang="en-US" sz="1800" b="1" dirty="0">
                <a:solidFill>
                  <a:srgbClr val="103864"/>
                </a:solidFill>
                <a:latin typeface="Sora" panose="020B0604020202020204" charset="0"/>
              </a:rPr>
              <a:t> test</a:t>
            </a:r>
            <a:r>
              <a:rPr lang="en-US" sz="1800" dirty="0">
                <a:solidFill>
                  <a:srgbClr val="103864"/>
                </a:solidFill>
                <a:latin typeface="Sora" panose="020B0604020202020204" charset="0"/>
              </a:rPr>
              <a:t> </a:t>
            </a:r>
            <a:endParaRPr lang="en-US" sz="1800" b="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4BE7D24-28AB-25FB-BF4E-F81C9E396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199" y="2185815"/>
            <a:ext cx="3424449" cy="2486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3671B-5F74-C20F-FAC8-55D906BEC5E9}"/>
              </a:ext>
            </a:extLst>
          </p:cNvPr>
          <p:cNvSpPr txBox="1"/>
          <p:nvPr/>
        </p:nvSpPr>
        <p:spPr>
          <a:xfrm>
            <a:off x="9262747" y="4075464"/>
            <a:ext cx="9076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/>
              <a:t>Bmi</a:t>
            </a:r>
            <a:r>
              <a:rPr lang="en-US" sz="700" dirty="0"/>
              <a:t> &gt; 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4F8F3-B142-DF51-CEF0-F7E66D79BB28}"/>
              </a:ext>
            </a:extLst>
          </p:cNvPr>
          <p:cNvSpPr txBox="1"/>
          <p:nvPr/>
        </p:nvSpPr>
        <p:spPr>
          <a:xfrm>
            <a:off x="10363165" y="4136664"/>
            <a:ext cx="9076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/>
              <a:t>Bmi</a:t>
            </a:r>
            <a:r>
              <a:rPr lang="en-US" sz="700" dirty="0"/>
              <a:t> &lt; 25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Hypothesis Testing #3</a:t>
            </a:r>
            <a:endParaRPr dirty="0"/>
          </a:p>
        </p:txBody>
      </p:sp>
      <p:sp>
        <p:nvSpPr>
          <p:cNvPr id="366" name="Google Shape;366;g1451da43991_0_36"/>
          <p:cNvSpPr txBox="1"/>
          <p:nvPr/>
        </p:nvSpPr>
        <p:spPr>
          <a:xfrm>
            <a:off x="401515" y="1584375"/>
            <a:ext cx="6839726" cy="480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 laki-laki dan perempuan sama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 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Null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≠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Alternative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2"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	: 0.05	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Taraf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Nilai p-value yang 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didapatkan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adalah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0.0899 (Uji Two Tail)</a:t>
            </a:r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Karena p-value  &gt; </a:t>
            </a:r>
            <a:r>
              <a:rPr lang="el-GR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</a:t>
            </a:r>
            <a:r>
              <a:rPr lang="el-GR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maka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gagal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tolak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Ho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karena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belum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cukup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bukti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statistik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untuk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membuktikan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klaim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tersebut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(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fi-FI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 laki-laki dan perempuan </a:t>
            </a:r>
            <a:r>
              <a:rPr lang="fi-FI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 </a:t>
            </a:r>
            <a:r>
              <a:rPr lang="fi-FI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 </a:t>
            </a:r>
            <a:r>
              <a:rPr lang="fi-FI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fi-FI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  <a:endParaRPr lang="en-US" sz="180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03864"/>
                </a:solidFill>
                <a:latin typeface="Sora" panose="020B0604020202020204" charset="0"/>
              </a:rPr>
              <a:t>Menggunakan</a:t>
            </a:r>
            <a:r>
              <a:rPr lang="en-US" sz="1800" dirty="0">
                <a:solidFill>
                  <a:srgbClr val="103864"/>
                </a:solidFill>
                <a:latin typeface="Sora" panose="020B0604020202020204" charset="0"/>
              </a:rPr>
              <a:t> uji non parametric </a:t>
            </a:r>
            <a:r>
              <a:rPr lang="en-US" sz="1800" b="1" dirty="0">
                <a:solidFill>
                  <a:srgbClr val="103864"/>
                </a:solidFill>
                <a:latin typeface="Sora" panose="020B0604020202020204" charset="0"/>
              </a:rPr>
              <a:t>two sample t-test</a:t>
            </a:r>
            <a:endParaRPr lang="en-US" sz="1800" b="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82020BD1-AF2C-BEFC-168F-D8AEB8AA2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272" y="1690825"/>
            <a:ext cx="3977139" cy="263800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Hypothesis Testing #4</a:t>
            </a:r>
            <a:endParaRPr dirty="0"/>
          </a:p>
        </p:txBody>
      </p:sp>
      <p:sp>
        <p:nvSpPr>
          <p:cNvPr id="366" name="Google Shape;366;g1451da43991_0_36"/>
          <p:cNvSpPr txBox="1"/>
          <p:nvPr/>
        </p:nvSpPr>
        <p:spPr>
          <a:xfrm>
            <a:off x="388943" y="1470075"/>
            <a:ext cx="7471738" cy="513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 kesehatan laki-laki lebih besar dari perempuan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&gt;=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Null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 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&lt; 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μ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Alternative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2"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	: 0.05	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Taraf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Nilai p-value yang 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didapatkan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adalah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0.6358 (Uji Sisi Kiri)</a:t>
            </a:r>
          </a:p>
          <a:p>
            <a:pPr marL="45720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Karena p-value  &gt; </a:t>
            </a:r>
            <a:r>
              <a:rPr lang="el-GR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</a:t>
            </a:r>
            <a:r>
              <a:rPr lang="el-GR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maka</a:t>
            </a:r>
            <a:r>
              <a:rPr lang="en-US" sz="180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gagal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1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tolak</a:t>
            </a:r>
            <a:r>
              <a:rPr lang="en-US" sz="1800" b="1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Ho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,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karena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belum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ada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cukup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bukti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statistik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untuk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membuktikan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klaim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tersebut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(</a:t>
            </a:r>
            <a:r>
              <a:rPr lang="en-US" sz="18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18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fi-FI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 kesehatan laki-laki </a:t>
            </a:r>
            <a:r>
              <a:rPr lang="fi-FI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 besar </a:t>
            </a:r>
            <a:r>
              <a:rPr lang="fi-FI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perempuan</a:t>
            </a:r>
            <a:r>
              <a:rPr lang="fi-FI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fi-FI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 </a:t>
            </a:r>
            <a:r>
              <a:rPr lang="fi-FI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fi-FI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  <a:endParaRPr lang="en-US" sz="1800" b="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03864"/>
                </a:solidFill>
                <a:latin typeface="Sora" panose="020B0604020202020204" charset="0"/>
              </a:rPr>
              <a:t>Menggunakan</a:t>
            </a:r>
            <a:r>
              <a:rPr lang="en-US" sz="1800" dirty="0">
                <a:solidFill>
                  <a:srgbClr val="103864"/>
                </a:solidFill>
                <a:latin typeface="Sora" panose="020B0604020202020204" charset="0"/>
              </a:rPr>
              <a:t> uji non parametric </a:t>
            </a:r>
            <a:r>
              <a:rPr lang="en-US" sz="1800" b="1" dirty="0" err="1">
                <a:solidFill>
                  <a:srgbClr val="103864"/>
                </a:solidFill>
                <a:latin typeface="Sora" panose="020B0604020202020204" charset="0"/>
              </a:rPr>
              <a:t>mann-whitney</a:t>
            </a:r>
            <a:r>
              <a:rPr lang="en-US" sz="1800" b="1" dirty="0">
                <a:solidFill>
                  <a:srgbClr val="103864"/>
                </a:solidFill>
                <a:latin typeface="Sora" panose="020B0604020202020204" charset="0"/>
              </a:rPr>
              <a:t> test</a:t>
            </a:r>
            <a:endParaRPr lang="en-US" sz="1800" b="0" i="0" u="none" strike="noStrike" dirty="0">
              <a:solidFill>
                <a:srgbClr val="103864"/>
              </a:solidFill>
              <a:effectLst/>
              <a:latin typeface="Sora" panose="020B0604020202020204" charset="0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2409E75-24B6-CB2E-5183-263FB6F46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529" y="1416922"/>
            <a:ext cx="4113006" cy="298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9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Hypothesis Testing #5</a:t>
            </a:r>
            <a:endParaRPr dirty="0"/>
          </a:p>
        </p:txBody>
      </p:sp>
      <p:sp>
        <p:nvSpPr>
          <p:cNvPr id="366" name="Google Shape;366;g1451da43991_0_36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 perokok berbeda di tiap region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Norhteast</a:t>
            </a: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Norhtwest</a:t>
            </a: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	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Southeast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4	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Southwest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i+1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Null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</a:t>
            </a:r>
            <a:r>
              <a:rPr lang="el-GR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≠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</a:t>
            </a:r>
            <a:r>
              <a:rPr lang="en-US" sz="1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i+1		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Alternative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Hypotesis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2">
              <a:buClr>
                <a:srgbClr val="103864"/>
              </a:buClr>
              <a:buSzPts val="2000"/>
            </a:pP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	: 0.05		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</a:t>
            </a:r>
            <a:r>
              <a:rPr lang="el-G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Taraf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</a:t>
            </a:r>
          </a:p>
          <a:p>
            <a:pPr marL="101600" lvl="2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Z</a:t>
            </a:r>
            <a:r>
              <a:rPr lang="el-G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α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/2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: z &gt; 0.8225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z &lt; -0.8225	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(Uji Two Tail)</a:t>
            </a:r>
          </a:p>
          <a:p>
            <a:pPr marL="101600" lvl="2">
              <a:buClr>
                <a:srgbClr val="103864"/>
              </a:buClr>
              <a:buSzPts val="2000"/>
            </a:pP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2"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Asumsi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normal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sehingga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Z-test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5A89362-2C0B-8A72-67A4-39E03B316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19"/>
          <a:stretch/>
        </p:blipFill>
        <p:spPr>
          <a:xfrm>
            <a:off x="7248048" y="1450401"/>
            <a:ext cx="4615451" cy="19248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2862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95250" y="36512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Hypothesis Testing #5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CCE3FB-B3CC-EB41-2CC9-9932230D0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6" y="1690824"/>
            <a:ext cx="2468937" cy="4232463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4FDAC6DA-C88D-DE66-1247-1645464D55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1922" y="1690824"/>
          <a:ext cx="7589042" cy="4178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595957" imgH="3081391" progId="Excel.Sheet.12">
                  <p:embed/>
                </p:oleObj>
              </mc:Choice>
              <mc:Fallback>
                <p:oleObj name="Worksheet" r:id="rId4" imgW="5595957" imgH="3081391" progId="Excel.Sheet.12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4FDAC6DA-C88D-DE66-1247-1645464D55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21922" y="1690824"/>
                        <a:ext cx="7589042" cy="4178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443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95250" y="36512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Hypothesis Testing #5</a:t>
            </a:r>
            <a:endParaRPr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B2D9CF5-794E-B951-C4E3-F88A9FC361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829285"/>
              </p:ext>
            </p:extLst>
          </p:nvPr>
        </p:nvGraphicFramePr>
        <p:xfrm>
          <a:off x="316846" y="1690824"/>
          <a:ext cx="7024167" cy="4158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510272" imgH="3262473" progId="Excel.Sheet.12">
                  <p:embed/>
                </p:oleObj>
              </mc:Choice>
              <mc:Fallback>
                <p:oleObj name="Worksheet" r:id="rId3" imgW="5510272" imgH="326247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6846" y="1690824"/>
                        <a:ext cx="7024167" cy="41586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A2B9144-F0DC-7167-E913-EF9F91496D9B}"/>
              </a:ext>
            </a:extLst>
          </p:cNvPr>
          <p:cNvSpPr txBox="1"/>
          <p:nvPr/>
        </p:nvSpPr>
        <p:spPr>
          <a:xfrm>
            <a:off x="7953936" y="1690824"/>
            <a:ext cx="332814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Dari </a:t>
            </a:r>
            <a:r>
              <a:rPr lang="en-US" dirty="0" err="1"/>
              <a:t>hasil</a:t>
            </a:r>
            <a:r>
              <a:rPr lang="en-US" dirty="0"/>
              <a:t> uji hypothesis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region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disimpulkan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bukti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menolak</a:t>
            </a:r>
            <a:r>
              <a:rPr lang="en-US" dirty="0"/>
              <a:t> </a:t>
            </a:r>
            <a:r>
              <a:rPr lang="en-US" dirty="0" err="1"/>
              <a:t>hipotesis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region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proporsi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. </a:t>
            </a:r>
            <a:r>
              <a:rPr lang="en-US" dirty="0" err="1"/>
              <a:t>Kecuali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region </a:t>
            </a:r>
            <a:r>
              <a:rPr lang="en-US" b="1" dirty="0"/>
              <a:t>Southwest </a:t>
            </a:r>
            <a:r>
              <a:rPr lang="en-US" dirty="0"/>
              <a:t>dan </a:t>
            </a:r>
            <a:r>
              <a:rPr lang="en-US" b="1" dirty="0"/>
              <a:t>Northwest </a:t>
            </a:r>
            <a:r>
              <a:rPr lang="en-US" dirty="0"/>
              <a:t>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bukti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menolak</a:t>
            </a:r>
            <a:r>
              <a:rPr lang="en-US" dirty="0"/>
              <a:t> Ho (</a:t>
            </a:r>
            <a:r>
              <a:rPr lang="en-US" dirty="0" err="1"/>
              <a:t>menolak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perokok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32837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Conclusion (I)</a:t>
            </a:r>
            <a:endParaRPr dirty="0"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01515" y="1584375"/>
            <a:ext cx="11388900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5 Langkah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insurance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Statisktik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Deskriptif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Category,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Continue, Uji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Testing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analysis variable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statistic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deskriptif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paling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berkolerasi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smoking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32.050,23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dan non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8.434,27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. Adapun rata-rata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tergolong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ke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dalam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overweight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&gt;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rentang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senilai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30.66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berkolerasi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juga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terhadap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nilai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(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tidak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signifikan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13.956,75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12.971,03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(x̄ 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12.569,58 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&amp; s =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11.128,70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) yang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sesuai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uji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hipotesa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.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(P(A|B) =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0.5803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memiliki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probabilitas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untuk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merokok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dibanding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(P(A|B) =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0.4197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berkolerasi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Conclusion (II)</a:t>
            </a:r>
            <a:endParaRPr dirty="0"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14157" y="1315434"/>
            <a:ext cx="11388900" cy="62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 continues , 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 kejadian seorang perokok dengan BMI diatas 25 akan mendapatkan tagihan kesehatan di atas 16.700 adalah </a:t>
            </a:r>
            <a:r>
              <a:rPr lang="sv-SE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0.9817 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 kemungkinan tersebut </a:t>
            </a:r>
            <a:r>
              <a:rPr lang="sv-SE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sangat tinggi</a:t>
            </a: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Sedangkan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acak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kesehatannya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0.9268,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berarti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BMI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berpengaruh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(P(x) = 0.9817)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(P(x) = 0.0778)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heatmap correlation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seaborn,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terkait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Strong Correlation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variable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smoker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weak correlation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charges.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weak correlation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lain. Hal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Region</a:t>
            </a:r>
            <a:r>
              <a:rPr lang="en-US" sz="2000" dirty="0" err="1">
                <a:sym typeface="Wingdings" panose="05000000000000000000" pitchFamily="2" charset="2"/>
              </a:rPr>
              <a:t>_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Southeast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dimana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Wingdings" panose="05000000000000000000" pitchFamily="2" charset="2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weak correlation 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Masing-masing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negative weak correlation</a:t>
            </a:r>
            <a:r>
              <a:rPr lang="en-US" sz="20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selain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disebutkan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lain</a:t>
            </a:r>
            <a:endParaRPr lang="en-US" sz="2000" i="1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1795809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Conclusion (III)</a:t>
            </a:r>
            <a:endParaRPr dirty="0"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14157" y="1315434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20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asumsi</a:t>
            </a:r>
            <a:r>
              <a:rPr lang="en-US" sz="20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/>
                <a:cs typeface="Sora"/>
                <a:sym typeface="Sora"/>
              </a:rPr>
              <a:t>t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p-value = 1.000,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20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asumsi</a:t>
            </a:r>
            <a:r>
              <a:rPr lang="en-US" sz="20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/>
                <a:cs typeface="Sora"/>
                <a:sym typeface="Sora"/>
              </a:rPr>
              <a:t>t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p-value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</a:t>
            </a:r>
            <a:r>
              <a:rPr lang="en-US" sz="20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0.9968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20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 laki-laki dan perempuan </a:t>
            </a:r>
            <a:r>
              <a:rPr lang="fi-FI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 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 </a:t>
            </a:r>
            <a:r>
              <a:rPr lang="fi-FI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p-value 0.0899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0" i="0" u="none" strike="noStrike" dirty="0" err="1">
                <a:solidFill>
                  <a:srgbClr val="103864"/>
                </a:solidFill>
                <a:effectLst/>
                <a:latin typeface="Sora" panose="020B0604020202020204" charset="0"/>
              </a:rPr>
              <a:t>Kemungkinan</a:t>
            </a:r>
            <a:r>
              <a:rPr lang="en-US" sz="2000" b="0" i="0" u="none" strike="noStrike" dirty="0">
                <a:solidFill>
                  <a:srgbClr val="103864"/>
                </a:solidFill>
                <a:effectLst/>
                <a:latin typeface="Sora" panose="020B0604020202020204" charset="0"/>
              </a:rPr>
              <a:t> 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 kesehatan laki-laki </a:t>
            </a:r>
            <a:r>
              <a:rPr lang="fi-FI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 besar 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perempuan</a:t>
            </a:r>
            <a:r>
              <a:rPr lang="fi-FI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fi-FI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 </a:t>
            </a:r>
            <a:r>
              <a:rPr lang="fi-FI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benar</a:t>
            </a:r>
            <a:r>
              <a:rPr lang="en-US" sz="2000" b="1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p-value 0.6358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benar</a:t>
            </a:r>
            <a:r>
              <a:rPr lang="en-US" sz="2000" b="1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Kecuali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region </a:t>
            </a:r>
            <a:r>
              <a:rPr lang="en-US" sz="2000" b="1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Southwest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dan </a:t>
            </a:r>
            <a:r>
              <a:rPr lang="en-US" sz="2000" b="1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Northwest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bukti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menolak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Ho (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menolak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 panose="020B0604020202020204" charset="0"/>
                <a:cs typeface="Sora"/>
              </a:rPr>
              <a:t>berbeda</a:t>
            </a: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cs typeface="Sora"/>
              </a:rPr>
              <a:t>)</a:t>
            </a:r>
            <a:endParaRPr sz="2000" dirty="0">
              <a:solidFill>
                <a:srgbClr val="103864"/>
              </a:solidFill>
              <a:latin typeface="Sora" panose="020B0604020202020204" charset="0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055650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Improvement (Notes)</a:t>
            </a:r>
            <a:endParaRPr dirty="0"/>
          </a:p>
        </p:txBody>
      </p:sp>
      <p:sp>
        <p:nvSpPr>
          <p:cNvPr id="384" name="Google Shape;384;g1451da43991_0_41"/>
          <p:cNvSpPr txBox="1"/>
          <p:nvPr/>
        </p:nvSpPr>
        <p:spPr>
          <a:xfrm>
            <a:off x="401515" y="158437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metode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uji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sesuai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asumsi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normal)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skew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bimodal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central of tendency median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modus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tendency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robust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outlier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perhitungan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PDF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CDF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second option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frekuensi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Uji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pearson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spearman method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second option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390" name="Google Shape;390;p2"/>
          <p:cNvSpPr txBox="1"/>
          <p:nvPr/>
        </p:nvSpPr>
        <p:spPr>
          <a:xfrm>
            <a:off x="414157" y="1611269"/>
            <a:ext cx="11388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iswa.pacmann.ai </a:t>
            </a: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Wingdings" panose="05000000000000000000" pitchFamily="2" charset="2"/>
              </a:rPr>
              <a:t> Course Probability I dan II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  <a:hlinkClick r:id="rId3"/>
              </a:rPr>
              <a:t>https://towardsdatascience.com/non-parametric-tests-in-hypothesis-testing-138d585c3548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  <a:hlinkClick r:id="rId4"/>
              </a:rPr>
              <a:t>https://www.rumusstatistik.com/2016/11/uji-z-hipotesis-proporsi-dua-populasi.html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  <a:hlinkClick r:id="rId5"/>
              </a:rPr>
              <a:t>https://stackoverflow.com/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  <a:hlinkClick r:id="rId6"/>
              </a:rPr>
              <a:t>https://pandas.pydata.org/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  <a:hlinkClick r:id="rId7"/>
              </a:rPr>
              <a:t>https://seaborn.pydata.org/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consist some variable that probably related with charges for each insurance customer. It has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1338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records which tells about those variable.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age		= Age of primary beneficiary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sex		= Insurance contractor gender, female, male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	= Body mass index, providing an understanding of body, weights that are 		relatively high or low relative to height, objective index of body weight 			(kg/m2) using the ratio of height to weight, ideally 18.5 to 24.9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children	= Number of children covered by health insurance / Number of  				dependents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smoker	= Smoking or non-smoking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region	= The beneficiary's residential area in the US, northeast, southeast, 			southwest, northwest.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charges	= Individual medical costs billed by health insurance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Descriptive Statistics Analysis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Data</a:t>
            </a:r>
            <a:endParaRPr dirty="0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401515" y="158437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</a:t>
            </a:r>
            <a:r>
              <a:rPr lang="pt-BR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Berapa rata-rata umur pada data tersebut?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pt-BR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Result: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umur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39.21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tahun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 14.05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30.66 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6.10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jumlah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anak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1.09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anak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1.21</a:t>
            </a:r>
            <a:r>
              <a:rPr kumimoji="0" lang="en-US" altLang="en-US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sz="2000" b="1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charges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13.270,42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standar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dirty="0" err="1">
                <a:solidFill>
                  <a:srgbClr val="103864"/>
                </a:solidFill>
                <a:latin typeface="Sora"/>
                <a:cs typeface="Sora"/>
              </a:rPr>
              <a:t>deviasi</a:t>
            </a:r>
            <a:r>
              <a:rPr lang="en-US" altLang="en-US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2000" b="1" dirty="0">
                <a:solidFill>
                  <a:srgbClr val="103864"/>
                </a:solidFill>
                <a:latin typeface="Sora"/>
                <a:cs typeface="Sora"/>
              </a:rPr>
              <a:t>12.110,01 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altLang="en-US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674A70-4F45-06E3-44D7-F45417A74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B61C3B-C3A9-D1A3-A46A-405DEE93B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73F397-D869-F63A-859B-848EE69E2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EB57E6-5C7B-9936-A819-CA98C9B45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83DBC8-97BC-E252-FA02-272FC4FE4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BMI </a:t>
            </a:r>
            <a:endParaRPr dirty="0"/>
          </a:p>
        </p:txBody>
      </p:sp>
      <p:sp>
        <p:nvSpPr>
          <p:cNvPr id="240" name="Google Shape;240;g142ad2f6649_0_89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Berapa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Result: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758BBE-095C-6563-60FA-C071471D7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F8213-6524-7956-380C-73EC5A161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150" y="2346417"/>
            <a:ext cx="3617174" cy="35077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0FF4A4-73C7-07EA-619F-4D1B5D76D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066" y="2346418"/>
            <a:ext cx="3629746" cy="3507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B062F8-8501-4365-C2A1-AB09FC641DE2}"/>
              </a:ext>
            </a:extLst>
          </p:cNvPr>
          <p:cNvSpPr/>
          <p:nvPr/>
        </p:nvSpPr>
        <p:spPr>
          <a:xfrm>
            <a:off x="2054557" y="5679327"/>
            <a:ext cx="3274359" cy="813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BMI </a:t>
            </a:r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1400" b="1" dirty="0">
                <a:solidFill>
                  <a:srgbClr val="103864"/>
                </a:solidFill>
                <a:latin typeface="Sora"/>
                <a:cs typeface="Sora"/>
              </a:rPr>
              <a:t>30.71</a:t>
            </a:r>
          </a:p>
          <a:p>
            <a:pPr algn="ctr"/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dirty="0">
                <a:solidFill>
                  <a:srgbClr val="103864"/>
                </a:solidFill>
                <a:latin typeface="Sora"/>
                <a:cs typeface="Sora"/>
              </a:rPr>
              <a:t>σ </a:t>
            </a:r>
            <a:r>
              <a:rPr lang="en-US" altLang="en-US" dirty="0" err="1">
                <a:solidFill>
                  <a:srgbClr val="103864"/>
                </a:solidFill>
                <a:latin typeface="Sora"/>
                <a:cs typeface="Sora"/>
              </a:rPr>
              <a:t>sebesar</a:t>
            </a:r>
            <a:r>
              <a:rPr lang="en-US" altLang="en-US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b="1" dirty="0">
                <a:solidFill>
                  <a:srgbClr val="103864"/>
                </a:solidFill>
                <a:latin typeface="Sora"/>
                <a:cs typeface="Sora"/>
              </a:rPr>
              <a:t>6.32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5C67A3-7DEE-C747-177F-6624702C3DD0}"/>
              </a:ext>
            </a:extLst>
          </p:cNvPr>
          <p:cNvSpPr/>
          <p:nvPr/>
        </p:nvSpPr>
        <p:spPr>
          <a:xfrm>
            <a:off x="6498066" y="5717613"/>
            <a:ext cx="3762040" cy="775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Rerata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BMI non-</a:t>
            </a:r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sz="1400" b="1" dirty="0">
                <a:solidFill>
                  <a:srgbClr val="103864"/>
                </a:solidFill>
                <a:latin typeface="Sora"/>
                <a:cs typeface="Sora"/>
              </a:rPr>
              <a:t>30.65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dirty="0">
                <a:solidFill>
                  <a:srgbClr val="103864"/>
                </a:solidFill>
                <a:latin typeface="Sora"/>
                <a:cs typeface="Sora"/>
              </a:rPr>
              <a:t>σ </a:t>
            </a:r>
            <a:r>
              <a:rPr lang="en-US" altLang="en-US" dirty="0" err="1">
                <a:solidFill>
                  <a:srgbClr val="103864"/>
                </a:solidFill>
                <a:latin typeface="Sora"/>
                <a:cs typeface="Sora"/>
              </a:rPr>
              <a:t>sebesar</a:t>
            </a:r>
            <a:r>
              <a:rPr lang="en-US" altLang="en-US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US" altLang="en-US" b="1" dirty="0">
                <a:solidFill>
                  <a:srgbClr val="103864"/>
                </a:solidFill>
                <a:latin typeface="Sora"/>
                <a:cs typeface="Sora"/>
              </a:rPr>
              <a:t>6.04</a:t>
            </a:r>
            <a:r>
              <a:rPr lang="en-US" altLang="en-US" sz="14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3183</TotalTime>
  <Words>4184</Words>
  <Application>Microsoft Office PowerPoint</Application>
  <PresentationFormat>Widescreen</PresentationFormat>
  <Paragraphs>466</Paragraphs>
  <Slides>54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Roboto Mono Medium</vt:lpstr>
      <vt:lpstr>Roboto Mono</vt:lpstr>
      <vt:lpstr>Sora</vt:lpstr>
      <vt:lpstr>Calibri</vt:lpstr>
      <vt:lpstr>Roboto Mono Light</vt:lpstr>
      <vt:lpstr>Montserrat Light</vt:lpstr>
      <vt:lpstr>Arial</vt:lpstr>
      <vt:lpstr>1_Office Theme</vt:lpstr>
      <vt:lpstr>Office Theme</vt:lpstr>
      <vt:lpstr>Microsoft Excel Worksheet</vt:lpstr>
      <vt:lpstr>PowerPoint Presentation</vt:lpstr>
      <vt:lpstr>Outline</vt:lpstr>
      <vt:lpstr>Introduction</vt:lpstr>
      <vt:lpstr>Introduction</vt:lpstr>
      <vt:lpstr>Dataset</vt:lpstr>
      <vt:lpstr>Dataset</vt:lpstr>
      <vt:lpstr>Descriptive Statistics Analysis</vt:lpstr>
      <vt:lpstr>Mean of Data</vt:lpstr>
      <vt:lpstr>Mean of BMI </vt:lpstr>
      <vt:lpstr>Variance of Charges</vt:lpstr>
      <vt:lpstr>Mean of Data </vt:lpstr>
      <vt:lpstr>Mean of Charge </vt:lpstr>
      <vt:lpstr>Mean of Charge </vt:lpstr>
      <vt:lpstr>Mean of BMI </vt:lpstr>
      <vt:lpstr>Mean of BMI </vt:lpstr>
      <vt:lpstr>Analysis - Interpretasi Statistik Deskriptif (I) </vt:lpstr>
      <vt:lpstr>Analysis - Interpretasi Statistik Deskriptif (II) </vt:lpstr>
      <vt:lpstr>Categorical Variables Analysis</vt:lpstr>
      <vt:lpstr>Proporsion of gender</vt:lpstr>
      <vt:lpstr>Proporsion of charges in each region</vt:lpstr>
      <vt:lpstr>Proporsion for each region</vt:lpstr>
      <vt:lpstr>Proporsion of smokers and non smokers</vt:lpstr>
      <vt:lpstr>Probability Female Given Smoker</vt:lpstr>
      <vt:lpstr>Probability Male Given Smoker</vt:lpstr>
      <vt:lpstr>Analysis - Categorical Variables</vt:lpstr>
      <vt:lpstr>Continuous Variables Analysis</vt:lpstr>
      <vt:lpstr>Joint PDF BMI and Charge</vt:lpstr>
      <vt:lpstr>Probability of someone has high charges  given he’s a smoker an BMI &gt; 25</vt:lpstr>
      <vt:lpstr>Probability of someone has high charges given he’s a smoker</vt:lpstr>
      <vt:lpstr>Probability charges given BMI (1)</vt:lpstr>
      <vt:lpstr>Probability charges given BMI (2)</vt:lpstr>
      <vt:lpstr>Probability charges given BMI &amp; smoker (1)</vt:lpstr>
      <vt:lpstr>Probability charges given BMI &amp; smoker (2)</vt:lpstr>
      <vt:lpstr>Analysis – Continues Variable (I)</vt:lpstr>
      <vt:lpstr>Analysis – Continues Variable (II)</vt:lpstr>
      <vt:lpstr>Variables Correlation</vt:lpstr>
      <vt:lpstr>Correlation </vt:lpstr>
      <vt:lpstr>Correlation </vt:lpstr>
      <vt:lpstr>Analysis – Variable Corelation</vt:lpstr>
      <vt:lpstr>Hypothesis Testing</vt:lpstr>
      <vt:lpstr>Testing Hypotheses About the Mean</vt:lpstr>
      <vt:lpstr>Smoker’s charges are higher than non smoker’s</vt:lpstr>
      <vt:lpstr>Hypothesis Testing #2</vt:lpstr>
      <vt:lpstr>Hypothesis Testing #3</vt:lpstr>
      <vt:lpstr>Hypothesis Testing #4</vt:lpstr>
      <vt:lpstr>Hypothesis Testing #5</vt:lpstr>
      <vt:lpstr>Hypothesis Testing #5</vt:lpstr>
      <vt:lpstr>Hypothesis Testing #5</vt:lpstr>
      <vt:lpstr>Conclusion</vt:lpstr>
      <vt:lpstr>Conclusion (I)</vt:lpstr>
      <vt:lpstr>Conclusion (II)</vt:lpstr>
      <vt:lpstr>Conclusion (III)</vt:lpstr>
      <vt:lpstr>Improvement (Notes)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Axel Ivanda Tanjung</cp:lastModifiedBy>
  <cp:revision>122</cp:revision>
  <dcterms:created xsi:type="dcterms:W3CDTF">2022-06-30T03:08:43Z</dcterms:created>
  <dcterms:modified xsi:type="dcterms:W3CDTF">2022-10-07T02:43:46Z</dcterms:modified>
</cp:coreProperties>
</file>